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Nuni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37" Type="http://schemas.openxmlformats.org/officeDocument/2006/relationships/font" Target="fonts/Nunito-regular.fntdata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39" Type="http://schemas.openxmlformats.org/officeDocument/2006/relationships/font" Target="fonts/Nunito-italic.fntdata"/><Relationship Id="rId16" Type="http://schemas.openxmlformats.org/officeDocument/2006/relationships/slide" Target="slides/slide11.xml"/><Relationship Id="rId38" Type="http://schemas.openxmlformats.org/officeDocument/2006/relationships/font" Target="fonts/Nuni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6f9ea6086e09526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6f9ea6086e09526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6f9ea6086e09526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6f9ea6086e09526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6f9ea6086e09526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6f9ea6086e09526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29a9a04c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229a9a04c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29a9a04c1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229a9a04c1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29a9a04c1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229a9a04c1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229a9a04c1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229a9a04c1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45d3735405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45d3735405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45d3735405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45d3735405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45d3735405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45d3735405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6f9ea6086e0952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6f9ea6086e0952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45d3735405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45d3735405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45d3735405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45d3735405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45d3735405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45d3735405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45d3735405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45d3735405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93e7b3c8175931c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93e7b3c8175931c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45d3735405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45d3735405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45d3735405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45d3735405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93e7b3c8175931c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93e7b3c8175931c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6f9ea6086e0952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6f9ea6086e0952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93e7b3c8175931c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93e7b3c8175931c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93e7b3c8175931c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93e7b3c8175931c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834c73a2cbfd649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834c73a2cbfd649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related to eye movements, oral movements, head movements and analysis are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performed in the case of a student working in that class.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93e7b3c8175931c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93e7b3c8175931c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93e7b3c8175931c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93e7b3c8175931c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6f9ea6086e09526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6f9ea6086e09526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C u - Automated Proctoring System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390525" y="3421975"/>
            <a:ext cx="36396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Nunito"/>
                <a:ea typeface="Nunito"/>
                <a:cs typeface="Nunito"/>
                <a:sym typeface="Nunito"/>
              </a:rPr>
              <a:t>Allen Y (TVE19CS011)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Nunito"/>
                <a:ea typeface="Nunito"/>
                <a:cs typeface="Nunito"/>
                <a:sym typeface="Nunito"/>
              </a:rPr>
              <a:t>Elsa Maria Joseph (TVE19CS030)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Nunito"/>
                <a:ea typeface="Nunito"/>
                <a:cs typeface="Nunito"/>
                <a:sym typeface="Nunito"/>
              </a:rPr>
              <a:t>Divina Josy (TVE19CS028)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5256013" y="3584725"/>
            <a:ext cx="22986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Guided by,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Prof. Lubi 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6023675" y="5014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Objectives</a:t>
            </a:r>
            <a:endParaRPr sz="3500"/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683700" y="1759625"/>
            <a:ext cx="7776600" cy="28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solidFill>
                  <a:srgbClr val="000000"/>
                </a:solidFill>
              </a:rPr>
              <a:t>Track eyeballs and report if candidate is looking left, right or up.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solidFill>
                  <a:srgbClr val="000000"/>
                </a:solidFill>
              </a:rPr>
              <a:t>Find if the candidate opens his mouth by recording the distance between lips at starting.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solidFill>
                  <a:srgbClr val="000000"/>
                </a:solidFill>
              </a:rPr>
              <a:t>Instance segmentation to count number of people and report if no one or more than one person detected.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solidFill>
                  <a:srgbClr val="000000"/>
                </a:solidFill>
              </a:rPr>
              <a:t>Find and report any instances of mobile phones.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solidFill>
                  <a:srgbClr val="000000"/>
                </a:solidFill>
              </a:rPr>
              <a:t>Head pose estimation to find where the person is looking.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406" r="406" t="0"/>
          <a:stretch/>
        </p:blipFill>
        <p:spPr>
          <a:xfrm>
            <a:off x="851450" y="91001"/>
            <a:ext cx="4630450" cy="50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 txBox="1"/>
          <p:nvPr>
            <p:ph type="title"/>
          </p:nvPr>
        </p:nvSpPr>
        <p:spPr>
          <a:xfrm>
            <a:off x="5211174" y="467175"/>
            <a:ext cx="39327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Design Diagram</a:t>
            </a:r>
            <a:endParaRPr sz="3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Solution Methodology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628525" y="1767575"/>
            <a:ext cx="8222100" cy="19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Real-time eye tracking using OpenCV and Dlib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Facial keypoints detector that can detect eyes in real-time needed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Dlib library is selected because it can give predictions in real-time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facial keypoint detector takes a dlib rectangular object as input, which represents the face's coordinates.</a:t>
            </a:r>
            <a:endParaRPr/>
          </a:p>
        </p:txBody>
      </p:sp>
      <p:sp>
        <p:nvSpPr>
          <p:cNvPr id="157" name="Google Shape;157;p25"/>
          <p:cNvSpPr txBox="1"/>
          <p:nvPr/>
        </p:nvSpPr>
        <p:spPr>
          <a:xfrm>
            <a:off x="1454125" y="521477"/>
            <a:ext cx="65709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0434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Gaze Tracking</a:t>
            </a:r>
            <a:endParaRPr sz="3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538800" y="1060156"/>
            <a:ext cx="8066400" cy="10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Work with the live feed obtained through webcam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Center of eyeballs is found using OpenCV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63" name="Google Shape;163;p26"/>
          <p:cNvPicPr preferRelativeResize="0"/>
          <p:nvPr/>
        </p:nvPicPr>
        <p:blipFill rotWithShape="1">
          <a:blip r:embed="rId3">
            <a:alphaModFix/>
          </a:blip>
          <a:srcRect b="7201" l="0" r="0" t="0"/>
          <a:stretch/>
        </p:blipFill>
        <p:spPr>
          <a:xfrm>
            <a:off x="2533175" y="1985500"/>
            <a:ext cx="3671600" cy="286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460950" y="559908"/>
            <a:ext cx="82221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Mouth Detection</a:t>
            </a:r>
            <a:endParaRPr sz="3500"/>
          </a:p>
        </p:txBody>
      </p:sp>
      <p:sp>
        <p:nvSpPr>
          <p:cNvPr id="169" name="Google Shape;169;p27"/>
          <p:cNvSpPr txBox="1"/>
          <p:nvPr>
            <p:ph idx="1" type="body"/>
          </p:nvPr>
        </p:nvSpPr>
        <p:spPr>
          <a:xfrm>
            <a:off x="460950" y="1676481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Similar to eye detection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Dlib’s facial keypoints are again used for this task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Distance between the lips keypoints is noted for 100 frames and averaged.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Infringement is reported if the distance between at least three outer pairs and two inner pairs increases beyond a certain value when the user opens their mouth</a:t>
            </a:r>
            <a:r>
              <a:rPr lang="en-GB">
                <a:solidFill>
                  <a:srgbClr val="374151"/>
                </a:solidFill>
                <a:highlight>
                  <a:srgbClr val="F7F7F8"/>
                </a:highlight>
              </a:rPr>
              <a:t>.</a:t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460950" y="232951"/>
            <a:ext cx="8222100" cy="14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Person Counting and Mobile Phone Detection</a:t>
            </a:r>
            <a:endParaRPr sz="2880"/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311700" y="1676850"/>
            <a:ext cx="8520600" cy="22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 Pre-trained weights of YOLOv3 trained on the COCO dataset to detect people and mobile phones in the webcam feed. 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If the count is not equal to 1, an alarm can be raised (Person Counting)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Check if any class index in the COCO dataset is 67, which corresponds to mobile phones, in order to report a mobile phone.</a:t>
            </a:r>
            <a:endParaRPr sz="1400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500"/>
              <a:t>Head Pose Estimation</a:t>
            </a:r>
            <a:endParaRPr sz="3500"/>
          </a:p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311700" y="1413600"/>
            <a:ext cx="8520600" cy="23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Uses OpenCV </a:t>
            </a:r>
            <a:r>
              <a:rPr lang="en-GB"/>
              <a:t>and Tensorflow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Caffe model of OpenCV’s DNN module to detect face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Uses a CNN model from trained specifically for facial landmark detection.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An annotation box if created around the box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Angles of head tilt are obtained with the help of this annotation box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If angle is &lt;=48 or &gt;=-48 along either axes, anomaly is reported.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 Results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/>
        </p:nvSpPr>
        <p:spPr>
          <a:xfrm>
            <a:off x="1454125" y="521477"/>
            <a:ext cx="65709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0434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Gaze Tracking</a:t>
            </a:r>
            <a:endParaRPr sz="3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2" name="Google Shape;1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625" y="1395838"/>
            <a:ext cx="3241625" cy="2918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0200" y="1395850"/>
            <a:ext cx="3241625" cy="291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5496100" y="379650"/>
            <a:ext cx="2814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Introduction</a:t>
            </a:r>
            <a:endParaRPr sz="3500"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 flipH="1">
            <a:off x="633150" y="1135350"/>
            <a:ext cx="7877700" cy="32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</a:rPr>
              <a:t>With the growing popularity of online education, it has become necessary to ensure the authenticity and credibility of student assessments.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</a:rPr>
              <a:t>Online class proctoring systems have emerged as a reliable solution to address this need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</a:rPr>
              <a:t>An online class proctoring system is a software tool that monitors students during their online classes, exams and assessments, ensuring that they abide by the rules and guidelines set forth by the instructor.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</a:rPr>
              <a:t>Online class proctoring systems offer a variety of benefits to instructors and students alike.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500"/>
              <a:t>Mouth Detection</a:t>
            </a:r>
            <a:endParaRPr sz="3500"/>
          </a:p>
        </p:txBody>
      </p:sp>
      <p:pic>
        <p:nvPicPr>
          <p:cNvPr id="199" name="Google Shape;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475" y="1244850"/>
            <a:ext cx="3190851" cy="2872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7350" y="1211244"/>
            <a:ext cx="3190851" cy="287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Person Counting and Mobile Phone Detection</a:t>
            </a:r>
            <a:endParaRPr/>
          </a:p>
        </p:txBody>
      </p:sp>
      <p:pic>
        <p:nvPicPr>
          <p:cNvPr id="206" name="Google Shape;2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875" y="1280400"/>
            <a:ext cx="3339775" cy="300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7850" y="1315799"/>
            <a:ext cx="3914774" cy="293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Head Pose Estimation</a:t>
            </a:r>
            <a:endParaRPr/>
          </a:p>
        </p:txBody>
      </p:sp>
      <p:pic>
        <p:nvPicPr>
          <p:cNvPr id="213" name="Google Shape;21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075" y="1208625"/>
            <a:ext cx="3569851" cy="32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6175" y="1208623"/>
            <a:ext cx="3569851" cy="3213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/>
          <p:nvPr>
            <p:ph type="title"/>
          </p:nvPr>
        </p:nvSpPr>
        <p:spPr>
          <a:xfrm>
            <a:off x="6091375" y="5826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Conclusion</a:t>
            </a:r>
            <a:endParaRPr sz="3500"/>
          </a:p>
        </p:txBody>
      </p:sp>
      <p:sp>
        <p:nvSpPr>
          <p:cNvPr id="225" name="Google Shape;225;p36"/>
          <p:cNvSpPr txBox="1"/>
          <p:nvPr>
            <p:ph idx="1" type="body"/>
          </p:nvPr>
        </p:nvSpPr>
        <p:spPr>
          <a:xfrm>
            <a:off x="419600" y="1515975"/>
            <a:ext cx="8418600" cy="26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Implement a strategy to carry out proctoring for classes in online settings: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Eye tracking to track distracted students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Mouth detection to check for talkative students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Head pose detection to check if student is moving around too much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Person counting and mobile phone detection to ensure student itself is attending class without being distracted by phone.</a:t>
            </a: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 </a:t>
            </a:r>
            <a:endParaRPr sz="1500"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 txBox="1"/>
          <p:nvPr>
            <p:ph type="title"/>
          </p:nvPr>
        </p:nvSpPr>
        <p:spPr>
          <a:xfrm>
            <a:off x="5634175" y="5826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Future Scope</a:t>
            </a:r>
            <a:endParaRPr sz="3500"/>
          </a:p>
        </p:txBody>
      </p:sp>
      <p:sp>
        <p:nvSpPr>
          <p:cNvPr id="231" name="Google Shape;231;p37"/>
          <p:cNvSpPr txBox="1"/>
          <p:nvPr>
            <p:ph idx="1" type="body"/>
          </p:nvPr>
        </p:nvSpPr>
        <p:spPr>
          <a:xfrm>
            <a:off x="419600" y="1515975"/>
            <a:ext cx="8418600" cy="26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Possible works in this field that can be explored in the future include: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Check for multiple tabs open in browser during class/exam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Face recognition to identify the student attending class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Student attendance m</a:t>
            </a:r>
            <a:r>
              <a:rPr lang="en-GB" sz="1800"/>
              <a:t>anagement system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True face detection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Audio monitoring features</a:t>
            </a:r>
            <a:endParaRPr sz="1500"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8"/>
          <p:cNvSpPr txBox="1"/>
          <p:nvPr>
            <p:ph type="title"/>
          </p:nvPr>
        </p:nvSpPr>
        <p:spPr>
          <a:xfrm>
            <a:off x="6091375" y="5826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References</a:t>
            </a:r>
            <a:endParaRPr sz="3500"/>
          </a:p>
        </p:txBody>
      </p:sp>
      <p:sp>
        <p:nvSpPr>
          <p:cNvPr id="237" name="Google Shape;237;p38"/>
          <p:cNvSpPr txBox="1"/>
          <p:nvPr>
            <p:ph idx="1" type="body"/>
          </p:nvPr>
        </p:nvSpPr>
        <p:spPr>
          <a:xfrm>
            <a:off x="419600" y="1515975"/>
            <a:ext cx="8418600" cy="32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[1] “Smart Class Room Monitoring System”,Priya B., Radhamani V, Santhana Prasanth P, Suchitra S, Suganthi S, International Journal of Engineering and Advanced Technology (IJEAT) ISSN: 2249-8958 (Online), Volume-9 Issue-2, December, 2019 </a:t>
            </a:r>
            <a:endParaRPr sz="15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[2] Telal Mirghani Hassan Khalid, "Classroom Management in Virtual Learning: A Perceptions Study with School Teachers in Qatar," World Journal of English Language, Sciedu Press, vol. 12(2), pages 1-93, December 2022.</a:t>
            </a:r>
            <a:endParaRPr sz="15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 [3]“Students live behaviour monitoring in online class using artificial intelligence”,Dr. M. Neelakantappa,G. Apoorva,D. Santosh Kumar, A. Akshatha, K. Sai Manoj</a:t>
            </a:r>
            <a:endParaRPr sz="15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[4] Fakhar, S.; Baber, J.; Bazai, S.U.; Marjan, S.; Jasinski, M.; Jasinska, E.; Chaudhry, M.U.; Leonowicz, Z.; Hussain, S. “Smart Classroom Monitoring Using Novel Real-Time Facial Expression Recognition System”. Appl. Sci. 2022, 12, 12134. https://doi.org/10.3390/app122312134</a:t>
            </a:r>
            <a:endParaRPr sz="1500"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Literature Review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419975" y="269550"/>
            <a:ext cx="7985700" cy="12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50"/>
              <a:t>[1] </a:t>
            </a:r>
            <a:r>
              <a:rPr lang="en-GB" sz="1950"/>
              <a:t>“</a:t>
            </a:r>
            <a:r>
              <a:rPr lang="en-GB" sz="1950"/>
              <a:t>Smart Class Room Monitoring System”,</a:t>
            </a:r>
            <a:endParaRPr sz="19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50"/>
              <a:t>Priya B., Radhamani V, Santhana Prasanth P, Suchitra S, Suganthi S, International Journal of Engineering and Advanced Technology (IJEAT)</a:t>
            </a:r>
            <a:endParaRPr sz="19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50"/>
              <a:t>ISSN: 2249-8958 (Online), Volume-9 Issue-2, December, 2019</a:t>
            </a:r>
            <a:endParaRPr sz="1950"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11700" y="1730700"/>
            <a:ext cx="85206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Brings forth a </a:t>
            </a:r>
            <a:r>
              <a:rPr lang="en-GB"/>
              <a:t>Monitoring system for smart (traditional) classrooms using Arduino with sound sensors and IR sensors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IR sensors are used for the purpose of attendance as well as to measure student density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Sound sensors are used to observe whether students are maintaining silence in class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471900" y="262275"/>
            <a:ext cx="8082600" cy="13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50"/>
              <a:t>[2] Telal Mirghani Hassan Khalid, "Classroom Management in Virtual Learning: A Perceptions Study with School Teachers in Qatar," World Journal of English Language, Sciedu Press, vol. 12(2), pages 1-93, December 2022.</a:t>
            </a:r>
            <a:endParaRPr sz="1950"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379200" y="1728625"/>
            <a:ext cx="8407500" cy="22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Aim of this study is to analyze the issues of virtual classroom management throughout the COVID-19 pandemic from the teacher's perspective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 The main points of analysis were teachers’ challenges, beliefs and attitudes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 Reached conclusion that teachers find it difficult to manage virtual learning platforms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Puts forth rec</a:t>
            </a:r>
            <a:r>
              <a:rPr lang="en-GB"/>
              <a:t>ommendations for teachers to improve on their skills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471900" y="449850"/>
            <a:ext cx="7676400" cy="10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50"/>
              <a:t>[3] “Students live behaviour monitoring in online class using artificial intelligence”,Dr. M. Neelakantappa,G. Apoorva,D. Santosh Kumar, A. Akshatha, K. Sai Manoj</a:t>
            </a:r>
            <a:endParaRPr sz="1950"/>
          </a:p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460950" y="1672001"/>
            <a:ext cx="8222100" cy="23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</a:t>
            </a:r>
            <a:r>
              <a:rPr lang="en-GB"/>
              <a:t>ims to create a system that automatically supports teachers in monitoring student behavior.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Helps in understanding students interest for respective class.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Student characteristics are captured throughout framework and data is analysed.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Face Detection, Shape predictor model, Modules-Client, Server, Face processing modules were used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5150" y="288175"/>
            <a:ext cx="8513700" cy="13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50"/>
              <a:t>[4]</a:t>
            </a:r>
            <a:r>
              <a:rPr lang="en-GB" sz="1950"/>
              <a:t> Fakhar, S.; Baber, J.; Bazai, S.U.; Marjan, S.; Jasinski, M.; Jasinska, E.; Chaudhry, M.U.; Leonowicz, Z.; Hussain, S. “Smart Classroom Monitoring Using Novel Real-Time Facial Expression Recognition System”. Appl. Sci. 2022, 12, 12134. https://doi.org/10.3390/app122312134</a:t>
            </a:r>
            <a:endParaRPr sz="1950"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460950" y="188859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Proposed method of recognizing emotions of students from their fac</a:t>
            </a:r>
            <a:r>
              <a:rPr lang="en-GB"/>
              <a:t>ial expressions.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Effects of facial expressions on classroom learning were analysed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Facial expressions of happy, sad, satisfied, concentration, dissatisfied and fear were selected.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Facial features for each emotion are initially detected using HOG for face recognition, and automatic emotion recognition is then performed by training CNN.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5042325" y="460200"/>
            <a:ext cx="3469200" cy="7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Gaps identified</a:t>
            </a:r>
            <a:endParaRPr sz="3500"/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781350" y="1603075"/>
            <a:ext cx="7581300" cy="29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</a:rPr>
              <a:t>Majority of the proposed methods are applied to real-time classrooms and could translate better in a virtual setting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</a:rPr>
              <a:t>Some of the methods are very general monitoring methods and do not focus on individual student mannerisms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</a:rPr>
              <a:t>In [2], teachers are given suggestions for improvement while not acknowledging added difficulties of virtual classroom environments as compared to traditional one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</a:rPr>
              <a:t>Each methods addresses only one aspect of proctoring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4363275" y="744450"/>
            <a:ext cx="4137000" cy="7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Problem Statement</a:t>
            </a:r>
            <a:endParaRPr sz="3500"/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77450" y="2058500"/>
            <a:ext cx="8189100" cy="21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>
                <a:solidFill>
                  <a:srgbClr val="000000"/>
                </a:solidFill>
              </a:rPr>
              <a:t>To create an online class monitoring AI system that can help teachers identify disengaged or struggling students, and detect potential cheating or misconduct in real-time, improving the overall quality and effectiveness of online education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